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1" r:id="rId5"/>
    <p:sldId id="394" r:id="rId6"/>
    <p:sldId id="730" r:id="rId7"/>
    <p:sldId id="729" r:id="rId8"/>
    <p:sldId id="398" r:id="rId9"/>
    <p:sldId id="351" r:id="rId10"/>
    <p:sldId id="399" r:id="rId11"/>
    <p:sldId id="391" r:id="rId12"/>
    <p:sldId id="727" r:id="rId13"/>
    <p:sldId id="731" r:id="rId14"/>
    <p:sldId id="724" r:id="rId15"/>
    <p:sldId id="732" r:id="rId16"/>
    <p:sldId id="728" r:id="rId17"/>
    <p:sldId id="685" r:id="rId18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647709-0294-E004-F837-F8A6A8521945}" name="David Jenkins" initials="DJ" userId="S::DJenkins@fhi360.org::b0d4cc01-5c2d-4783-a61b-a93cbf7a28ad" providerId="AD"/>
  <p188:author id="{AD3C311F-697B-5882-1D54-9A418D904745}" name="Ashini Fernando" initials="AF" userId="S::AFernando@fhi360.org::08a335cc-054f-4186-8ae0-1f86f84f9522" providerId="AD"/>
  <p188:author id="{FC10BF33-4C8D-C10D-053F-3E88D227DD24}" name="Aida Cancel" initials="AC" userId="S::ACancel@fhi360.org::4ee6137d-f84f-435b-8214-abb6cb35352b" providerId="AD"/>
  <p188:author id="{803CF4D7-26C1-A700-3840-DA3A1E4327C5}" name="Catherine Matthews" initials="CM" userId="S::CMatthews@fhi360.org::66271b50-b1f3-47fd-9ee6-27d287ea74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B51"/>
    <a:srgbClr val="002F6C"/>
    <a:srgbClr val="BA0C2F"/>
    <a:srgbClr val="6C6463"/>
    <a:srgbClr val="E7E7E5"/>
    <a:srgbClr val="FFFFFF"/>
    <a:srgbClr val="FF9900"/>
    <a:srgbClr val="0067B9"/>
    <a:srgbClr val="CFCDC9"/>
    <a:srgbClr val="65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212D5-FBC0-459E-929B-A655C3920397}" v="6" dt="2024-08-22T12:51:46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703" y="69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ini Fernando" userId="08a335cc-054f-4186-8ae0-1f86f84f9522" providerId="ADAL" clId="{715212D5-FBC0-459E-929B-A655C3920397}"/>
    <pc:docChg chg="undo custSel modSld">
      <pc:chgData name="Ashini Fernando" userId="08a335cc-054f-4186-8ae0-1f86f84f9522" providerId="ADAL" clId="{715212D5-FBC0-459E-929B-A655C3920397}" dt="2024-08-23T17:44:11.087" v="119" actId="6549"/>
      <pc:docMkLst>
        <pc:docMk/>
      </pc:docMkLst>
      <pc:sldChg chg="modNotesTx">
        <pc:chgData name="Ashini Fernando" userId="08a335cc-054f-4186-8ae0-1f86f84f9522" providerId="ADAL" clId="{715212D5-FBC0-459E-929B-A655C3920397}" dt="2024-08-22T12:38:48.186" v="3" actId="6549"/>
        <pc:sldMkLst>
          <pc:docMk/>
          <pc:sldMk cId="1163399889" sldId="351"/>
        </pc:sldMkLst>
      </pc:sldChg>
      <pc:sldChg chg="addSp modSp mod">
        <pc:chgData name="Ashini Fernando" userId="08a335cc-054f-4186-8ae0-1f86f84f9522" providerId="ADAL" clId="{715212D5-FBC0-459E-929B-A655C3920397}" dt="2024-08-22T12:51:59.909" v="118" actId="20577"/>
        <pc:sldMkLst>
          <pc:docMk/>
          <pc:sldMk cId="3334502684" sldId="391"/>
        </pc:sldMkLst>
        <pc:spChg chg="add mod">
          <ac:chgData name="Ashini Fernando" userId="08a335cc-054f-4186-8ae0-1f86f84f9522" providerId="ADAL" clId="{715212D5-FBC0-459E-929B-A655C3920397}" dt="2024-08-22T12:48:21.561" v="72" actId="208"/>
          <ac:spMkLst>
            <pc:docMk/>
            <pc:sldMk cId="3334502684" sldId="391"/>
            <ac:spMk id="6" creationId="{2F742830-E2B7-DF97-F010-E29B268059A4}"/>
          </ac:spMkLst>
        </pc:spChg>
        <pc:spChg chg="add mod">
          <ac:chgData name="Ashini Fernando" userId="08a335cc-054f-4186-8ae0-1f86f84f9522" providerId="ADAL" clId="{715212D5-FBC0-459E-929B-A655C3920397}" dt="2024-08-22T12:49:26.275" v="86" actId="1038"/>
          <ac:spMkLst>
            <pc:docMk/>
            <pc:sldMk cId="3334502684" sldId="391"/>
            <ac:spMk id="8" creationId="{CCE94E9C-C700-A47B-379D-B27E8A4D6479}"/>
          </ac:spMkLst>
        </pc:spChg>
        <pc:spChg chg="add mod">
          <ac:chgData name="Ashini Fernando" userId="08a335cc-054f-4186-8ae0-1f86f84f9522" providerId="ADAL" clId="{715212D5-FBC0-459E-929B-A655C3920397}" dt="2024-08-22T12:50:36.478" v="97" actId="1076"/>
          <ac:spMkLst>
            <pc:docMk/>
            <pc:sldMk cId="3334502684" sldId="391"/>
            <ac:spMk id="9" creationId="{49D00D0C-24F3-A135-6CDD-655BD11019DC}"/>
          </ac:spMkLst>
        </pc:spChg>
        <pc:spChg chg="add mod">
          <ac:chgData name="Ashini Fernando" userId="08a335cc-054f-4186-8ae0-1f86f84f9522" providerId="ADAL" clId="{715212D5-FBC0-459E-929B-A655C3920397}" dt="2024-08-22T12:50:34.214" v="96" actId="1076"/>
          <ac:spMkLst>
            <pc:docMk/>
            <pc:sldMk cId="3334502684" sldId="391"/>
            <ac:spMk id="10" creationId="{041118F1-1EEF-BF1A-F635-62DA01B5A81E}"/>
          </ac:spMkLst>
        </pc:spChg>
        <pc:spChg chg="add mod">
          <ac:chgData name="Ashini Fernando" userId="08a335cc-054f-4186-8ae0-1f86f84f9522" providerId="ADAL" clId="{715212D5-FBC0-459E-929B-A655C3920397}" dt="2024-08-22T12:51:59.909" v="118" actId="20577"/>
          <ac:spMkLst>
            <pc:docMk/>
            <pc:sldMk cId="3334502684" sldId="391"/>
            <ac:spMk id="11" creationId="{1C5A58D2-6DED-4E7A-82E1-919208F553E3}"/>
          </ac:spMkLst>
        </pc:spChg>
        <pc:spChg chg="mod">
          <ac:chgData name="Ashini Fernando" userId="08a335cc-054f-4186-8ae0-1f86f84f9522" providerId="ADAL" clId="{715212D5-FBC0-459E-929B-A655C3920397}" dt="2024-08-22T12:46:41.979" v="63" actId="20577"/>
          <ac:spMkLst>
            <pc:docMk/>
            <pc:sldMk cId="3334502684" sldId="391"/>
            <ac:spMk id="13" creationId="{F7A8F1B3-D1C6-A857-E6CD-8BAC9005A5EC}"/>
          </ac:spMkLst>
        </pc:spChg>
        <pc:spChg chg="add mod">
          <ac:chgData name="Ashini Fernando" userId="08a335cc-054f-4186-8ae0-1f86f84f9522" providerId="ADAL" clId="{715212D5-FBC0-459E-929B-A655C3920397}" dt="2024-08-22T12:51:52.408" v="116" actId="5793"/>
          <ac:spMkLst>
            <pc:docMk/>
            <pc:sldMk cId="3334502684" sldId="391"/>
            <ac:spMk id="14" creationId="{CB77CD4C-5366-D207-0CE0-945C3E3D323A}"/>
          </ac:spMkLst>
        </pc:spChg>
        <pc:picChg chg="add mod">
          <ac:chgData name="Ashini Fernando" userId="08a335cc-054f-4186-8ae0-1f86f84f9522" providerId="ADAL" clId="{715212D5-FBC0-459E-929B-A655C3920397}" dt="2024-08-22T12:48:34.783" v="73"/>
          <ac:picMkLst>
            <pc:docMk/>
            <pc:sldMk cId="3334502684" sldId="391"/>
            <ac:picMk id="7" creationId="{15B13385-CD00-DC4B-9097-6D33EFA6258E}"/>
          </ac:picMkLst>
        </pc:picChg>
        <pc:picChg chg="mod">
          <ac:chgData name="Ashini Fernando" userId="08a335cc-054f-4186-8ae0-1f86f84f9522" providerId="ADAL" clId="{715212D5-FBC0-459E-929B-A655C3920397}" dt="2024-08-22T12:48:59.166" v="79" actId="1076"/>
          <ac:picMkLst>
            <pc:docMk/>
            <pc:sldMk cId="3334502684" sldId="391"/>
            <ac:picMk id="12" creationId="{8FD0E42F-145A-4DD8-DE95-607C25B32DA5}"/>
          </ac:picMkLst>
        </pc:picChg>
      </pc:sldChg>
      <pc:sldChg chg="modNotesTx">
        <pc:chgData name="Ashini Fernando" userId="08a335cc-054f-4186-8ae0-1f86f84f9522" providerId="ADAL" clId="{715212D5-FBC0-459E-929B-A655C3920397}" dt="2024-08-22T12:38:39.113" v="1" actId="6549"/>
        <pc:sldMkLst>
          <pc:docMk/>
          <pc:sldMk cId="254356739" sldId="398"/>
        </pc:sldMkLst>
      </pc:sldChg>
      <pc:sldChg chg="modNotesTx">
        <pc:chgData name="Ashini Fernando" userId="08a335cc-054f-4186-8ae0-1f86f84f9522" providerId="ADAL" clId="{715212D5-FBC0-459E-929B-A655C3920397}" dt="2024-08-22T12:38:52.151" v="4" actId="6549"/>
        <pc:sldMkLst>
          <pc:docMk/>
          <pc:sldMk cId="492122643" sldId="399"/>
        </pc:sldMkLst>
      </pc:sldChg>
      <pc:sldChg chg="modNotesTx">
        <pc:chgData name="Ashini Fernando" userId="08a335cc-054f-4186-8ae0-1f86f84f9522" providerId="ADAL" clId="{715212D5-FBC0-459E-929B-A655C3920397}" dt="2024-08-22T12:39:03.163" v="6" actId="6549"/>
        <pc:sldMkLst>
          <pc:docMk/>
          <pc:sldMk cId="2379016716" sldId="724"/>
        </pc:sldMkLst>
      </pc:sldChg>
      <pc:sldChg chg="modNotesTx">
        <pc:chgData name="Ashini Fernando" userId="08a335cc-054f-4186-8ae0-1f86f84f9522" providerId="ADAL" clId="{715212D5-FBC0-459E-929B-A655C3920397}" dt="2024-08-23T17:44:11.087" v="119" actId="6549"/>
        <pc:sldMkLst>
          <pc:docMk/>
          <pc:sldMk cId="263144973" sldId="727"/>
        </pc:sldMkLst>
      </pc:sldChg>
      <pc:sldChg chg="modNotesTx">
        <pc:chgData name="Ashini Fernando" userId="08a335cc-054f-4186-8ae0-1f86f84f9522" providerId="ADAL" clId="{715212D5-FBC0-459E-929B-A655C3920397}" dt="2024-08-22T12:38:34.602" v="0" actId="6549"/>
        <pc:sldMkLst>
          <pc:docMk/>
          <pc:sldMk cId="2346604412" sldId="729"/>
        </pc:sldMkLst>
      </pc:sldChg>
      <pc:sldChg chg="modNotesTx">
        <pc:chgData name="Ashini Fernando" userId="08a335cc-054f-4186-8ae0-1f86f84f9522" providerId="ADAL" clId="{715212D5-FBC0-459E-929B-A655C3920397}" dt="2024-08-22T12:38:58.753" v="5" actId="6549"/>
        <pc:sldMkLst>
          <pc:docMk/>
          <pc:sldMk cId="602154070" sldId="731"/>
        </pc:sldMkLst>
      </pc:sldChg>
      <pc:sldChg chg="modNotesTx">
        <pc:chgData name="Ashini Fernando" userId="08a335cc-054f-4186-8ae0-1f86f84f9522" providerId="ADAL" clId="{715212D5-FBC0-459E-929B-A655C3920397}" dt="2024-08-22T12:39:07.590" v="7" actId="6549"/>
        <pc:sldMkLst>
          <pc:docMk/>
          <pc:sldMk cId="2366163944" sldId="73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hi360web-my.sharepoint.com/personal/afernando_fhi360_org/Documents/Pre%20and%20Post%20Shipment/Presentations/RTCQI%20Posters%20and%20material/RD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accent6"/>
                </a:solidFill>
              </a:rPr>
              <a:t>HIV RDTs, 22 brands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24-4DE9-9377-2A41005FEE8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24-4DE9-9377-2A41005FEE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'HIV RDT'!$D$26:$E$26</c:f>
              <c:strCache>
                <c:ptCount val="2"/>
                <c:pt idx="0">
                  <c:v>Lots tested</c:v>
                </c:pt>
                <c:pt idx="1">
                  <c:v>Lots not tested</c:v>
                </c:pt>
              </c:strCache>
            </c:strRef>
          </c:cat>
          <c:val>
            <c:numRef>
              <c:f>'HIV RDT'!$D$27:$E$27</c:f>
              <c:numCache>
                <c:formatCode>General</c:formatCode>
                <c:ptCount val="2"/>
                <c:pt idx="0">
                  <c:v>1146</c:v>
                </c:pt>
                <c:pt idx="1">
                  <c:v>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24-4DE9-9377-2A41005FE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b="1">
                <a:solidFill>
                  <a:srgbClr val="0070C0"/>
                </a:solidFill>
                <a:latin typeface="Gill Sans MT" panose="020B0502020104020203" pitchFamily="34" charset="0"/>
              </a:rPr>
              <a:t>HIV/Syphilis combo, 2 brands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rgbClr val="002F6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B-4E35-B879-044DABA07A56}"/>
              </c:ext>
            </c:extLst>
          </c:dPt>
          <c:dPt>
            <c:idx val="1"/>
            <c:bubble3D val="0"/>
            <c:spPr>
              <a:solidFill>
                <a:srgbClr val="BA0C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8B-4E35-B879-044DABA07A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'HIV-Syph'!$D$6:$E$6</c:f>
              <c:strCache>
                <c:ptCount val="2"/>
                <c:pt idx="0">
                  <c:v>Lots tested</c:v>
                </c:pt>
                <c:pt idx="1">
                  <c:v>Lots not tested</c:v>
                </c:pt>
              </c:strCache>
            </c:strRef>
          </c:cat>
          <c:val>
            <c:numRef>
              <c:f>'HIV-Syph'!$D$7:$E$7</c:f>
              <c:numCache>
                <c:formatCode>General</c:formatCode>
                <c:ptCount val="2"/>
                <c:pt idx="0">
                  <c:v>62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8B-4E35-B879-044DABA07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0.67595</cdr:x>
      <cdr:y>0.20265</cdr:y>
    </cdr:from>
    <cdr:to>
      <cdr:x>0.97139</cdr:x>
      <cdr:y>0.29882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F0C14C6B-4116-83D0-0B90-9A07FD553821}"/>
            </a:ext>
          </a:extLst>
        </cdr:cNvPr>
        <cdr:cNvSpPr txBox="1"/>
      </cdr:nvSpPr>
      <cdr:spPr>
        <a:xfrm xmlns:a="http://schemas.openxmlformats.org/drawingml/2006/main">
          <a:off x="2575370" y="648561"/>
          <a:ext cx="112562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accent1"/>
              </a:solidFill>
              <a:latin typeface="Gill Sans MT" panose="020B0502020104020203" pitchFamily="34" charset="0"/>
            </a:rPr>
            <a:t>Lots tested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8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3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69514-D209-49D1-BA6E-7056E8170F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Global Health Supply Chain Program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36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9" r:id="rId3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jenkins@fhi360.org" TargetMode="External"/><Relationship Id="rId2" Type="http://schemas.openxmlformats.org/officeDocument/2006/relationships/hyperlink" Target="mailto:afernando@fhi360.org" TargetMode="Externa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B594D-EE2C-E248-B7F0-F679C2E525DC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799" y="1601787"/>
            <a:ext cx="6269893" cy="1209781"/>
          </a:xfrm>
        </p:spPr>
        <p:txBody>
          <a:bodyPr>
            <a:normAutofit fontScale="90000"/>
          </a:bodyPr>
          <a:lstStyle/>
          <a:p>
            <a:br>
              <a:rPr lang="en-US" sz="1800" b="1">
                <a:effectLst/>
                <a:latin typeface="+mj-lt"/>
                <a:ea typeface="Calibri" panose="020F0502020204030204" pitchFamily="34" charset="0"/>
              </a:rPr>
            </a:br>
            <a:r>
              <a:rPr lang="en-US">
                <a:latin typeface="+mj-lt"/>
                <a:ea typeface="Times New Roman" panose="02020603050405020304" pitchFamily="18" charset="0"/>
              </a:rPr>
              <a:t>Advancing PEPFAR Program Quality Assurance Through HIV Rapid Diagnostic Test Lot Testing</a:t>
            </a:r>
            <a:br>
              <a:rPr lang="en-US" b="1">
                <a:latin typeface="+mj-lt"/>
              </a:rPr>
            </a:br>
            <a:endParaRPr lang="en-US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85799" y="3135206"/>
            <a:ext cx="4310743" cy="120978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/>
              <a:t>USAID Global Health Supply Chain-Quality Assurance Program</a:t>
            </a:r>
          </a:p>
          <a:p>
            <a:r>
              <a:rPr lang="en-US"/>
              <a:t>August 2024</a:t>
            </a:r>
          </a:p>
          <a:p>
            <a:r>
              <a:rPr lang="en-US"/>
              <a:t>Ashini Fernando, PhD, MPH (FHI 360)</a:t>
            </a:r>
          </a:p>
          <a:p>
            <a:r>
              <a:rPr lang="en-US"/>
              <a:t>David Jenkins, PhD (FHI 360)</a:t>
            </a:r>
          </a:p>
          <a:p>
            <a:r>
              <a:rPr lang="en-US"/>
              <a:t>Roger Peck (PATH)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17DF2B-4BDC-80C0-95A2-175698F4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44" y="515250"/>
            <a:ext cx="1724780" cy="6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F0B08CE0-8194-D7CA-A391-6B1272542D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78587" y="1238149"/>
          <a:ext cx="3810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82A07-7ECE-3EB6-64AE-DC03A00F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560A6-9911-C7D3-7954-879FAC6F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67840-ED8C-C4BD-285C-37767C34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0C92C8-4ED8-C82E-C9D4-07C68F2A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HIV and HIV/Syphilis RDT Lot Testing 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14C6B-4116-83D0-0B90-9A07FD553821}"/>
              </a:ext>
            </a:extLst>
          </p:cNvPr>
          <p:cNvSpPr txBox="1"/>
          <p:nvPr/>
        </p:nvSpPr>
        <p:spPr>
          <a:xfrm>
            <a:off x="3053954" y="1760888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Lots tested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47C84-D90D-BF64-28ED-A09D25205732}"/>
              </a:ext>
            </a:extLst>
          </p:cNvPr>
          <p:cNvSpPr txBox="1"/>
          <p:nvPr/>
        </p:nvSpPr>
        <p:spPr>
          <a:xfrm>
            <a:off x="404756" y="1712973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Lots not</a:t>
            </a:r>
          </a:p>
          <a:p>
            <a:r>
              <a:rPr lang="en-US" sz="1400" b="1">
                <a:solidFill>
                  <a:schemeClr val="bg2"/>
                </a:solidFill>
              </a:rPr>
              <a:t>tested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25787-6052-6F9D-E7DC-01914E861A29}"/>
              </a:ext>
            </a:extLst>
          </p:cNvPr>
          <p:cNvSpPr txBox="1"/>
          <p:nvPr/>
        </p:nvSpPr>
        <p:spPr>
          <a:xfrm>
            <a:off x="3774628" y="2689465"/>
            <a:ext cx="873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7 Lots </a:t>
            </a:r>
          </a:p>
          <a:p>
            <a:r>
              <a:rPr lang="en-US" sz="1400" b="1">
                <a:solidFill>
                  <a:schemeClr val="bg2"/>
                </a:solidFill>
              </a:rPr>
              <a:t>rejected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EC710C7-3985-D5C4-A6B5-96188F12B3BA}"/>
              </a:ext>
            </a:extLst>
          </p:cNvPr>
          <p:cNvSpPr/>
          <p:nvPr/>
        </p:nvSpPr>
        <p:spPr>
          <a:xfrm rot="5400000">
            <a:off x="1098175" y="2716053"/>
            <a:ext cx="234564" cy="448094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8A61732-36F1-AA13-CF98-EF132ABD706F}"/>
              </a:ext>
            </a:extLst>
          </p:cNvPr>
          <p:cNvSpPr/>
          <p:nvPr/>
        </p:nvSpPr>
        <p:spPr>
          <a:xfrm rot="16200000" flipH="1">
            <a:off x="3520963" y="2781453"/>
            <a:ext cx="234564" cy="339246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2D200-7DE4-02BE-AC37-452605228ED1}"/>
              </a:ext>
            </a:extLst>
          </p:cNvPr>
          <p:cNvSpPr txBox="1"/>
          <p:nvPr/>
        </p:nvSpPr>
        <p:spPr>
          <a:xfrm>
            <a:off x="340874" y="2833130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I </a:t>
            </a:r>
          </a:p>
          <a:p>
            <a:r>
              <a:rPr lang="en-US" sz="1400" b="1">
                <a:solidFill>
                  <a:srgbClr val="C00000"/>
                </a:solidFill>
              </a:rPr>
              <a:t>incident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30D781-829D-DCCF-2B05-0B1544088FF3}"/>
              </a:ext>
            </a:extLst>
          </p:cNvPr>
          <p:cNvSpPr txBox="1"/>
          <p:nvPr/>
        </p:nvSpPr>
        <p:spPr>
          <a:xfrm>
            <a:off x="991410" y="4230800"/>
            <a:ext cx="2267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Total lots procured 2,502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A3810830-CC99-EF2A-3198-F77A801C38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4364989"/>
              </p:ext>
            </p:extLst>
          </p:nvPr>
        </p:nvGraphicFramePr>
        <p:xfrm>
          <a:off x="4648200" y="1296988"/>
          <a:ext cx="3810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102A579-A7D3-FC99-DEEF-5F1CDFCB7F45}"/>
              </a:ext>
            </a:extLst>
          </p:cNvPr>
          <p:cNvSpPr txBox="1"/>
          <p:nvPr/>
        </p:nvSpPr>
        <p:spPr>
          <a:xfrm>
            <a:off x="4991099" y="1807054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+mj-lt"/>
              </a:rPr>
              <a:t>Lots not</a:t>
            </a:r>
          </a:p>
          <a:p>
            <a:r>
              <a:rPr lang="en-US" sz="1400" b="1">
                <a:solidFill>
                  <a:schemeClr val="bg2"/>
                </a:solidFill>
                <a:latin typeface="+mj-lt"/>
              </a:rPr>
              <a:t>tested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CCBC76-53F4-60E4-AB68-42F2B7E7D6D7}"/>
              </a:ext>
            </a:extLst>
          </p:cNvPr>
          <p:cNvSpPr txBox="1"/>
          <p:nvPr/>
        </p:nvSpPr>
        <p:spPr>
          <a:xfrm>
            <a:off x="5438021" y="4239634"/>
            <a:ext cx="2020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</a:rPr>
              <a:t>Total lots procured 85</a:t>
            </a:r>
          </a:p>
        </p:txBody>
      </p:sp>
    </p:spTree>
    <p:extLst>
      <p:ext uri="{BB962C8B-B14F-4D97-AF65-F5344CB8AC3E}">
        <p14:creationId xmlns:p14="http://schemas.microsoft.com/office/powerpoint/2010/main" val="60215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F44406-2168-E964-AC06-D1A95E24E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038" y="1250976"/>
            <a:ext cx="8037924" cy="3446667"/>
          </a:xfrm>
        </p:spPr>
        <p:txBody>
          <a:bodyPr>
            <a:noAutofit/>
          </a:bodyPr>
          <a:lstStyle/>
          <a:p>
            <a:pPr algn="l"/>
            <a:r>
              <a:rPr lang="en-US" sz="1200">
                <a:latin typeface="+mj-lt"/>
              </a:rPr>
              <a:t>Product was </a:t>
            </a:r>
            <a:r>
              <a:rPr lang="en-US" sz="1200" b="1">
                <a:latin typeface="+mj-lt"/>
              </a:rPr>
              <a:t>quarantined after yielding false positive results</a:t>
            </a:r>
            <a:r>
              <a:rPr lang="en-US" sz="1200">
                <a:latin typeface="+mj-lt"/>
              </a:rPr>
              <a:t>.</a:t>
            </a:r>
          </a:p>
          <a:p>
            <a:r>
              <a:rPr lang="en-US" sz="1200">
                <a:latin typeface="+mj-lt"/>
              </a:rPr>
              <a:t>Testing through GHSC-QA and by the manufacturer found a higher rate of invalid results occurred when the RDT was used directly on a laboratory bench or a plastic surface, but invalid results did not occur when tests were used on a paper-backed surface. This phenomenon is </a:t>
            </a:r>
            <a:r>
              <a:rPr lang="en-US" sz="1200" b="1">
                <a:latin typeface="+mj-lt"/>
              </a:rPr>
              <a:t>attributed to static electricity that affects the volume of buffer dispensed in a droplet from the buffer bottle</a:t>
            </a:r>
            <a:r>
              <a:rPr lang="en-US" sz="1200">
                <a:latin typeface="+mj-lt"/>
              </a:rPr>
              <a:t>. </a:t>
            </a:r>
          </a:p>
          <a:p>
            <a:r>
              <a:rPr lang="en-US" sz="1200">
                <a:latin typeface="+mj-lt"/>
              </a:rPr>
              <a:t>As a result of the investigation:</a:t>
            </a:r>
          </a:p>
          <a:p>
            <a:pPr lvl="1"/>
            <a:r>
              <a:rPr lang="en-US" sz="1200">
                <a:latin typeface="+mj-lt"/>
              </a:rPr>
              <a:t>The manufacturer prepared updates to the instructions for use to read that testing be performed on a paper-based surface. </a:t>
            </a:r>
          </a:p>
          <a:p>
            <a:pPr lvl="1"/>
            <a:r>
              <a:rPr lang="en-US" sz="1200">
                <a:latin typeface="+mj-lt"/>
              </a:rPr>
              <a:t>The manufacturer submitted a notification of labeling change to WHO Prequalification.  This labeling change will safeguard future procurements that use this HIV RDT as a component of their testing algorithm.</a:t>
            </a:r>
          </a:p>
          <a:p>
            <a:r>
              <a:rPr lang="en-US" sz="1200" b="1">
                <a:latin typeface="+mj-lt"/>
              </a:rPr>
              <a:t>FHI 360 and PATH worked closely and communicated regularly with global stakeholders including WHO, USAID, the Global Fund, the USAID Global Health Supply Chain-Technical Assistance (GHSC-TA) program, and the USAID Global Health Supply Chain-Rapid Test Kit (GHSC-RTK) program</a:t>
            </a:r>
            <a:r>
              <a:rPr lang="en-US" sz="1200">
                <a:latin typeface="+mj-lt"/>
              </a:rPr>
              <a:t>. FHI 360 also maintained a positive collaboration with the manufacturer as each entity worked to investigate the concern of invalid results.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AC720-EB6B-3819-542D-82081C69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414FB1AD-D69E-B741-965A-0BAE826C2FA6}" type="datetime1">
              <a:rPr lang="en-US" smtClean="0"/>
              <a:pPr>
                <a:spcAft>
                  <a:spcPts val="450"/>
                </a:spcAft>
              </a:pPr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77400-6CF3-50B7-5E6E-D22823CC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r>
              <a:rPr lang="en-US"/>
              <a:t>USAID Global Health Supply Chain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8B2A2-EE39-AA68-4737-86BF1E32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42782948-4DBE-204D-AB9E-B65E067054AE}" type="slidenum">
              <a:rPr lang="en-US" smtClean="0"/>
              <a:pPr>
                <a:spcAft>
                  <a:spcPts val="450"/>
                </a:spcAft>
              </a:pPr>
              <a:t>11</a:t>
            </a:fld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050756BF-E2CF-5C90-E636-AFAC3422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0106"/>
            <a:ext cx="7772400" cy="830997"/>
          </a:xfrm>
        </p:spPr>
        <p:txBody>
          <a:bodyPr/>
          <a:lstStyle/>
          <a:p>
            <a:r>
              <a:rPr lang="en-US"/>
              <a:t>Investigation Resulted in Improvements to the Instructions for Use for a HIV Rapid Diagnostic Test</a:t>
            </a:r>
            <a:endParaRPr lang="en-US" sz="135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C957E610-8DBC-FB80-AF45-74E9450BE8A9}"/>
              </a:ext>
            </a:extLst>
          </p:cNvPr>
          <p:cNvSpPr txBox="1">
            <a:spLocks/>
          </p:cNvSpPr>
          <p:nvPr/>
        </p:nvSpPr>
        <p:spPr>
          <a:xfrm>
            <a:off x="605077" y="2505355"/>
            <a:ext cx="8190913" cy="21348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04470" indent="-304470" algn="l" defTabSz="604738" rtl="0" eaLnBrk="1" latinLnBrk="0" hangingPunct="1">
              <a:spcBef>
                <a:spcPts val="0"/>
              </a:spcBef>
              <a:spcAft>
                <a:spcPts val="1058"/>
              </a:spcAft>
              <a:buFont typeface="Arial"/>
              <a:buChar char="•"/>
              <a:defRPr sz="2116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905009" indent="-304470" algn="l" defTabSz="604738" rtl="0" eaLnBrk="1" latinLnBrk="0" hangingPunct="1">
              <a:spcBef>
                <a:spcPts val="0"/>
              </a:spcBef>
              <a:spcAft>
                <a:spcPts val="1058"/>
              </a:spcAft>
              <a:buFont typeface="Arial"/>
              <a:buChar char="–"/>
              <a:defRPr sz="2116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1209477" indent="-304470" algn="l" defTabSz="604738" rtl="0" eaLnBrk="1" latinLnBrk="0" hangingPunct="1">
              <a:spcBef>
                <a:spcPct val="20000"/>
              </a:spcBef>
              <a:buFont typeface="Arial"/>
              <a:buChar char="•"/>
              <a:defRPr sz="2116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516046" indent="-306569" algn="l" defTabSz="604738" rtl="0" eaLnBrk="1" latinLnBrk="0" hangingPunct="1">
              <a:spcBef>
                <a:spcPct val="20000"/>
              </a:spcBef>
              <a:buFont typeface="Arial"/>
              <a:buChar char="–"/>
              <a:defRPr sz="1852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660932" indent="-304470" algn="l" defTabSz="604738" rtl="0" eaLnBrk="1" latinLnBrk="0" hangingPunct="1">
              <a:spcBef>
                <a:spcPct val="20000"/>
              </a:spcBef>
              <a:buFont typeface="Arial"/>
              <a:buChar char="»"/>
              <a:defRPr sz="2116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3326061" indent="-302369" algn="l" defTabSz="604738" rtl="0" eaLnBrk="1" latinLnBrk="0" hangingPunct="1">
              <a:spcBef>
                <a:spcPct val="20000"/>
              </a:spcBef>
              <a:buFont typeface="Arial"/>
              <a:buChar char="•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0800" indent="-302369" algn="l" defTabSz="604738" rtl="0" eaLnBrk="1" latinLnBrk="0" hangingPunct="1">
              <a:spcBef>
                <a:spcPct val="20000"/>
              </a:spcBef>
              <a:buFont typeface="Arial"/>
              <a:buChar char="•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538" indent="-302369" algn="l" defTabSz="604738" rtl="0" eaLnBrk="1" latinLnBrk="0" hangingPunct="1">
              <a:spcBef>
                <a:spcPct val="20000"/>
              </a:spcBef>
              <a:buFont typeface="Arial"/>
              <a:buChar char="•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40277" indent="-302369" algn="l" defTabSz="604738" rtl="0" eaLnBrk="1" latinLnBrk="0" hangingPunct="1">
              <a:spcBef>
                <a:spcPct val="20000"/>
              </a:spcBef>
              <a:buFont typeface="Arial"/>
              <a:buChar char="•"/>
              <a:defRPr sz="2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01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5328E-2814-12E4-07F5-A9E6B7664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FE595-67BE-4F54-7747-96617A14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B7A507-1014-0420-A9B4-04647E75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A Smaller Scale Lot Testing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BB472-29E4-D1B1-7DFB-F675357D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9870" indent="-229870"/>
            <a:r>
              <a:rPr lang="en-US" b="1"/>
              <a:t>Use cases: </a:t>
            </a:r>
            <a:r>
              <a:rPr lang="en-US"/>
              <a:t>verification of RDT performance prior to use (new brands, new lots), routine QC checks, temperature excursions, IVD testing at sentinel sites, troubleshooting, EQA</a:t>
            </a:r>
          </a:p>
          <a:p>
            <a:pPr marL="229870" indent="-229870"/>
            <a:r>
              <a:rPr lang="en-US" b="1"/>
              <a:t>Potential sample sizes and AQLs</a:t>
            </a:r>
          </a:p>
          <a:p>
            <a:pPr marL="683895" lvl="1" indent="-229870"/>
            <a:r>
              <a:rPr lang="en-US"/>
              <a:t>20 sample size with an AQL of 0.65 (accept/reject ratio 0/1) </a:t>
            </a:r>
          </a:p>
          <a:p>
            <a:pPr marL="683895" lvl="1" indent="-229870"/>
            <a:r>
              <a:rPr lang="en-US"/>
              <a:t>13 samples size with an AQL of 1.0 (accept/reject ratio 0/1) </a:t>
            </a:r>
          </a:p>
          <a:p>
            <a:pPr marL="229870" indent="-229870"/>
            <a:r>
              <a:rPr lang="en-US" b="1"/>
              <a:t>Potential QC material</a:t>
            </a:r>
            <a:endParaRPr lang="en-US"/>
          </a:p>
          <a:p>
            <a:pPr marL="683895" lvl="1" indent="-229870"/>
            <a:r>
              <a:rPr lang="en-US"/>
              <a:t>Strong positive, medium positive(s), weak positive(s)</a:t>
            </a:r>
          </a:p>
          <a:p>
            <a:pPr marL="683895" lvl="1" indent="-229870"/>
            <a:r>
              <a:rPr lang="en-US"/>
              <a:t>Negative(s), a negative + specificity substance 1, a negative + specificity substance 2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1BC2B8F-A183-F49E-5B4B-33BE469B46E7}"/>
              </a:ext>
            </a:extLst>
          </p:cNvPr>
          <p:cNvSpPr txBox="1">
            <a:spLocks/>
          </p:cNvSpPr>
          <p:nvPr/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US" sz="600">
                <a:solidFill>
                  <a:srgbClr val="6C6463"/>
                </a:solidFill>
              </a:rPr>
              <a:t>USAID Global Health Supply Chain Program</a:t>
            </a:r>
          </a:p>
        </p:txBody>
      </p:sp>
    </p:spTree>
    <p:extLst>
      <p:ext uri="{BB962C8B-B14F-4D97-AF65-F5344CB8AC3E}">
        <p14:creationId xmlns:p14="http://schemas.microsoft.com/office/powerpoint/2010/main" val="236616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B66E08-21FF-9EF9-2D49-5C9F8C9CC0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229870" indent="-229870"/>
            <a:r>
              <a:rPr lang="en-US" b="1"/>
              <a:t>This work was supported through the United States Agency for International Development Contract No.  AID-OAA-C-15-00001</a:t>
            </a:r>
          </a:p>
          <a:p>
            <a:pPr marL="229870" indent="-229870"/>
            <a:r>
              <a:rPr lang="en-US" b="1"/>
              <a:t>FHI 360</a:t>
            </a:r>
          </a:p>
          <a:p>
            <a:pPr marL="683895" lvl="1" indent="-229870">
              <a:buFont typeface="Courier New"/>
              <a:buChar char="o"/>
            </a:pPr>
            <a:r>
              <a:rPr lang="en-US" b="1"/>
              <a:t>David Jenkins, PhD</a:t>
            </a:r>
          </a:p>
          <a:p>
            <a:pPr marL="683895" lvl="1" indent="-229870">
              <a:buFont typeface="Courier New"/>
              <a:buChar char="o"/>
            </a:pPr>
            <a:r>
              <a:rPr lang="en-US" b="1"/>
              <a:t>Mary Beth Sowers</a:t>
            </a:r>
          </a:p>
          <a:p>
            <a:pPr marL="683895" lvl="1" indent="-229870">
              <a:buFont typeface="Courier New"/>
              <a:buChar char="o"/>
            </a:pPr>
            <a:r>
              <a:rPr lang="en-US" b="1"/>
              <a:t>Michael Payne</a:t>
            </a:r>
          </a:p>
          <a:p>
            <a:pPr marL="683895" lvl="1" indent="-229870">
              <a:buFont typeface="Courier New"/>
              <a:buChar char="o"/>
            </a:pPr>
            <a:r>
              <a:rPr lang="en-US" b="1"/>
              <a:t>Arno Hensens</a:t>
            </a:r>
          </a:p>
          <a:p>
            <a:pPr marL="683895" lvl="1" indent="-229870">
              <a:buFont typeface="Courier New"/>
              <a:buChar char="o"/>
            </a:pPr>
            <a:r>
              <a:rPr lang="en-US" b="1"/>
              <a:t>Jeffery Tremelling</a:t>
            </a:r>
          </a:p>
          <a:p>
            <a:pPr marL="229870" indent="-229870"/>
            <a:r>
              <a:rPr lang="en-US" b="1"/>
              <a:t>PATH</a:t>
            </a:r>
          </a:p>
          <a:p>
            <a:pPr marL="683895" lvl="1" indent="-229870">
              <a:buFont typeface="Courier New"/>
              <a:buChar char="o"/>
            </a:pPr>
            <a:r>
              <a:rPr lang="en-US" b="1"/>
              <a:t>Roger Peck</a:t>
            </a:r>
          </a:p>
          <a:p>
            <a:pPr marL="683895" lvl="1" indent="-229870">
              <a:buFont typeface="Courier New"/>
              <a:buChar char="o"/>
            </a:pPr>
            <a:r>
              <a:rPr lang="en-US" b="1"/>
              <a:t>Becky Barney</a:t>
            </a:r>
          </a:p>
          <a:p>
            <a:pPr marL="229870" indent="-229870">
              <a:buFont typeface="Courier New"/>
              <a:buChar char="o"/>
            </a:pPr>
            <a:r>
              <a:rPr lang="en-US" b="1"/>
              <a:t>University of Maryland, Baltimore</a:t>
            </a:r>
          </a:p>
          <a:p>
            <a:pPr marL="683895" lvl="1" indent="-229870">
              <a:buFont typeface="Courier New"/>
              <a:buChar char="o"/>
            </a:pPr>
            <a:r>
              <a:rPr lang="en-US" b="1"/>
              <a:t>Niel Constantine, PhD</a:t>
            </a:r>
          </a:p>
          <a:p>
            <a:pPr marL="229870" indent="-229870">
              <a:buFont typeface="Courier New"/>
              <a:buChar char="o"/>
            </a:pPr>
            <a:r>
              <a:rPr lang="en-US" b="1"/>
              <a:t>World Health Organization</a:t>
            </a:r>
          </a:p>
          <a:p>
            <a:pPr marL="683895" lvl="1" indent="-229870">
              <a:buFont typeface="Courier New"/>
              <a:buChar char="o"/>
            </a:pPr>
            <a:r>
              <a:rPr lang="en-US" b="1"/>
              <a:t>Anita Sands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D613E-7E76-157A-F613-40700D10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E012-EC0C-1649-A039-CB178266D114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3601-FD56-F0CE-1EDB-5DDA37BB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44B9A6-F135-806E-1CBB-E7C2DBFE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Acknowledgments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69D4D41-59E3-45F4-7499-85CA9CB6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r>
              <a:rPr lang="en-US"/>
              <a:t>USAID Global Health Supply Chain Program</a:t>
            </a:r>
          </a:p>
        </p:txBody>
      </p:sp>
    </p:spTree>
    <p:extLst>
      <p:ext uri="{BB962C8B-B14F-4D97-AF65-F5344CB8AC3E}">
        <p14:creationId xmlns:p14="http://schemas.microsoft.com/office/powerpoint/2010/main" val="424143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3554"/>
            <a:fld id="{42782948-4DBE-204D-AB9E-B65E067054AE}" type="slidenum">
              <a:rPr lang="en-US"/>
              <a:pPr defTabSz="453554"/>
              <a:t>14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521874" y="2269279"/>
            <a:ext cx="5924020" cy="461963"/>
          </a:xfrm>
        </p:spPr>
        <p:txBody>
          <a:bodyPr>
            <a:normAutofit/>
          </a:bodyPr>
          <a:lstStyle/>
          <a:p>
            <a:pPr algn="ctr"/>
            <a:r>
              <a:rPr lang="en-US" sz="2363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164F955-0642-40E7-8E4F-485B18880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726" y="4826709"/>
            <a:ext cx="2872549" cy="184666"/>
          </a:xfrm>
        </p:spPr>
        <p:txBody>
          <a:bodyPr/>
          <a:lstStyle/>
          <a:p>
            <a:pPr defTabSz="453554"/>
            <a:r>
              <a:rPr lang="en-US"/>
              <a:t>USAID Global Health Supply Chain Program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3554"/>
            <a:fld id="{479B594D-EE2C-E248-B7F0-F679C2E525DC}" type="datetime1">
              <a:rPr lang="en-US"/>
              <a:pPr defTabSz="453554"/>
              <a:t>8/21/2024</a:t>
            </a:fld>
            <a:endParaRPr lang="en-US"/>
          </a:p>
        </p:txBody>
      </p:sp>
      <p:sp>
        <p:nvSpPr>
          <p:cNvPr id="7" name="Subtitle 11">
            <a:extLst>
              <a:ext uri="{FF2B5EF4-FFF2-40B4-BE49-F238E27FC236}">
                <a16:creationId xmlns:a16="http://schemas.microsoft.com/office/drawing/2014/main" id="{3A181AA5-B4BB-45DC-8A63-6C2CF63D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135206"/>
            <a:ext cx="3643372" cy="1209781"/>
          </a:xfrm>
        </p:spPr>
        <p:txBody>
          <a:bodyPr/>
          <a:lstStyle/>
          <a:p>
            <a:r>
              <a:rPr lang="en-US"/>
              <a:t>Contact information</a:t>
            </a:r>
          </a:p>
          <a:p>
            <a:r>
              <a:rPr lang="en-US" sz="1200"/>
              <a:t>Ashini Fernando: </a:t>
            </a:r>
            <a:r>
              <a:rPr lang="en-US" sz="1200">
                <a:hlinkClick r:id="rId2"/>
              </a:rPr>
              <a:t>afernando@fhi360.org</a:t>
            </a:r>
            <a:endParaRPr lang="en-US" sz="1200"/>
          </a:p>
          <a:p>
            <a:r>
              <a:rPr lang="en-US" sz="1200"/>
              <a:t>David Jenkins: </a:t>
            </a:r>
            <a:r>
              <a:rPr lang="en-US" sz="1200">
                <a:hlinkClick r:id="rId3"/>
              </a:rPr>
              <a:t>djenkins@fhi360.org</a:t>
            </a:r>
            <a:endParaRPr lang="en-US" sz="1200"/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0644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F82BD-D538-5BB6-B2C1-1E59005F56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D9AE0-C728-575F-61BC-620B78412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9D5876-B1C4-2E9A-E4DD-569E746F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2AE4D-E61F-CA2F-6BF4-4FF5F45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9870" indent="-22987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USAID Global Health Supply Chain-Quality Assurance Program (GHSC-QA)</a:t>
            </a:r>
          </a:p>
          <a:p>
            <a:pPr marL="229870" indent="-22987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GHSC HIV RDT lot testing program</a:t>
            </a:r>
          </a:p>
          <a:p>
            <a:pPr marL="229870" indent="-22987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HIV RDT lot testing standardization</a:t>
            </a:r>
          </a:p>
          <a:p>
            <a:pPr marL="229870" indent="-229870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HIV RDT  testing outcomes</a:t>
            </a:r>
          </a:p>
          <a:p>
            <a:pPr marL="229870" indent="-229870"/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18D5439-69DC-81AB-BF20-7C3B72C85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</p:spPr>
        <p:txBody>
          <a:bodyPr/>
          <a:lstStyle/>
          <a:p>
            <a:r>
              <a:rPr lang="en-US"/>
              <a:t>USAID Global Health Supply Chain Program</a:t>
            </a:r>
          </a:p>
        </p:txBody>
      </p:sp>
    </p:spTree>
    <p:extLst>
      <p:ext uri="{BB962C8B-B14F-4D97-AF65-F5344CB8AC3E}">
        <p14:creationId xmlns:p14="http://schemas.microsoft.com/office/powerpoint/2010/main" val="102507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20E4E-F3F8-475F-292E-8B9144AFEE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885B0-8969-DE20-616F-AE7D61317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6100" y="4591692"/>
            <a:ext cx="5867400" cy="307777"/>
          </a:xfrm>
        </p:spPr>
        <p:txBody>
          <a:bodyPr/>
          <a:lstStyle/>
          <a:p>
            <a:r>
              <a:rPr lang="en-US" sz="800"/>
              <a:t>https://www.fhi360.org/projects/global-health-supply-chain-quality-assurance-program-ghsc-qa/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A4F6-6034-4CDA-680D-91CEBD35B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E79753-82C6-5DBD-1485-DBBB7DD7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8007"/>
            <a:ext cx="7772400" cy="707886"/>
          </a:xfrm>
        </p:spPr>
        <p:txBody>
          <a:bodyPr/>
          <a:lstStyle/>
          <a:p>
            <a:r>
              <a:rPr lang="en-US" sz="2000" dirty="0">
                <a:solidFill>
                  <a:schemeClr val="accent6"/>
                </a:solidFill>
              </a:rPr>
              <a:t>USAID Global Health Supply Chain-Quality Assurance Program (GHSC-QA)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A6444B-129F-15B2-DD22-939EED283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9" y="1259974"/>
            <a:ext cx="77724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n-lt"/>
              </a:rPr>
              <a:t>FHI 360’s Product Quality and Compliance (PQC) department </a:t>
            </a:r>
            <a:r>
              <a:rPr lang="en-US" dirty="0">
                <a:effectLst/>
                <a:latin typeface="+mn-lt"/>
              </a:rPr>
              <a:t>provides independent and objective quality assurance and quality control services to clients.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PQC has staff in the United States, Thailand, and South Africa; ISO 17025-accredited testing laboratories in United States and Thailand; ISO 9001-certified quality management system.</a:t>
            </a:r>
          </a:p>
          <a:p>
            <a:r>
              <a:rPr lang="en-US" dirty="0"/>
              <a:t>Through GHSC-QA, FHI 360 delivers comprehensive quality assurance services employing a risk-based approach to ensure the safety, efficacy, and quality of health commodities procured on behalf of USAID.</a:t>
            </a:r>
          </a:p>
          <a:p>
            <a:r>
              <a:rPr lang="en-US" dirty="0"/>
              <a:t>GHSC-QA contract objectives include:</a:t>
            </a:r>
          </a:p>
          <a:p>
            <a:pPr lvl="1"/>
            <a:r>
              <a:rPr lang="en-US" dirty="0"/>
              <a:t>Quality assurance</a:t>
            </a:r>
          </a:p>
          <a:p>
            <a:pPr lvl="1"/>
            <a:r>
              <a:rPr lang="en-US" dirty="0"/>
              <a:t>Quality control</a:t>
            </a:r>
          </a:p>
          <a:p>
            <a:pPr lvl="1"/>
            <a:r>
              <a:rPr lang="en-US" dirty="0"/>
              <a:t>Technical assistance</a:t>
            </a:r>
          </a:p>
          <a:p>
            <a:pPr lvl="1"/>
            <a:r>
              <a:rPr lang="en-US" dirty="0"/>
              <a:t>Global collaborations</a:t>
            </a:r>
          </a:p>
          <a:p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FE4BFEA-4B8C-2194-DBAF-992C6F26AFAF}"/>
              </a:ext>
            </a:extLst>
          </p:cNvPr>
          <p:cNvSpPr txBox="1">
            <a:spLocks/>
          </p:cNvSpPr>
          <p:nvPr/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USAID Global Health Supply Chain Program</a:t>
            </a:r>
          </a:p>
        </p:txBody>
      </p:sp>
    </p:spTree>
    <p:extLst>
      <p:ext uri="{BB962C8B-B14F-4D97-AF65-F5344CB8AC3E}">
        <p14:creationId xmlns:p14="http://schemas.microsoft.com/office/powerpoint/2010/main" val="213295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276B6-B20B-10BF-D83F-09323CF01B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4807D-0297-88BF-C71E-E9702C7CC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516454-55FE-B0B9-9D58-3B35E9E7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GHSC HIV RDT Lot Testing Program</a:t>
            </a:r>
          </a:p>
        </p:txBody>
      </p:sp>
      <p:pic>
        <p:nvPicPr>
          <p:cNvPr id="8" name="Content Placeholder 7" descr="User outline">
            <a:extLst>
              <a:ext uri="{FF2B5EF4-FFF2-40B4-BE49-F238E27FC236}">
                <a16:creationId xmlns:a16="http://schemas.microsoft.com/office/drawing/2014/main" id="{5DB6D084-3A26-FE0B-067A-8AB256226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6015" y="1927412"/>
            <a:ext cx="696394" cy="696394"/>
          </a:xfrm>
        </p:spPr>
      </p:pic>
      <p:pic>
        <p:nvPicPr>
          <p:cNvPr id="9" name="Content Placeholder 7" descr="User outline">
            <a:extLst>
              <a:ext uri="{FF2B5EF4-FFF2-40B4-BE49-F238E27FC236}">
                <a16:creationId xmlns:a16="http://schemas.microsoft.com/office/drawing/2014/main" id="{7C7B189A-9F15-595E-04ED-DEB702784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029" y="1903506"/>
            <a:ext cx="724765" cy="724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29CB6E-A354-C23E-E14A-F00B1B79EBC5}"/>
              </a:ext>
            </a:extLst>
          </p:cNvPr>
          <p:cNvSpPr txBox="1"/>
          <p:nvPr/>
        </p:nvSpPr>
        <p:spPr>
          <a:xfrm>
            <a:off x="861824" y="2513677"/>
            <a:ext cx="1465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Procurement groups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43A36-E415-9106-CB8A-6385AF01FC6C}"/>
              </a:ext>
            </a:extLst>
          </p:cNvPr>
          <p:cNvSpPr txBox="1"/>
          <p:nvPr/>
        </p:nvSpPr>
        <p:spPr>
          <a:xfrm>
            <a:off x="2129590" y="6237223"/>
            <a:ext cx="1813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Notification to FHI 360 of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58F8BC-584E-65D8-47AE-FE27F4F0038E}"/>
              </a:ext>
            </a:extLst>
          </p:cNvPr>
          <p:cNvCxnSpPr>
            <a:cxnSpLocks/>
          </p:cNvCxnSpPr>
          <p:nvPr/>
        </p:nvCxnSpPr>
        <p:spPr>
          <a:xfrm>
            <a:off x="2472903" y="2264365"/>
            <a:ext cx="34787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7" descr="User outline">
            <a:extLst>
              <a:ext uri="{FF2B5EF4-FFF2-40B4-BE49-F238E27FC236}">
                <a16:creationId xmlns:a16="http://schemas.microsoft.com/office/drawing/2014/main" id="{76D2E65F-47D2-6FB4-8C5E-CE1301BD7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62599" y="3732043"/>
            <a:ext cx="713867" cy="7138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2FD8B4-E318-426E-3D87-B5840CFFEA32}"/>
              </a:ext>
            </a:extLst>
          </p:cNvPr>
          <p:cNvSpPr txBox="1"/>
          <p:nvPr/>
        </p:nvSpPr>
        <p:spPr>
          <a:xfrm>
            <a:off x="6355355" y="4406861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Sampling agents</a:t>
            </a:r>
          </a:p>
        </p:txBody>
      </p:sp>
      <p:pic>
        <p:nvPicPr>
          <p:cNvPr id="28" name="Graphic 27" descr="Test tubes with solid fill">
            <a:extLst>
              <a:ext uri="{FF2B5EF4-FFF2-40B4-BE49-F238E27FC236}">
                <a16:creationId xmlns:a16="http://schemas.microsoft.com/office/drawing/2014/main" id="{9D259133-691C-72CD-7B13-17A22B1393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4826" y="3904344"/>
            <a:ext cx="611988" cy="61198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A5F235B-2403-40E1-88D6-8B398877001A}"/>
              </a:ext>
            </a:extLst>
          </p:cNvPr>
          <p:cNvSpPr txBox="1"/>
          <p:nvPr/>
        </p:nvSpPr>
        <p:spPr>
          <a:xfrm>
            <a:off x="2412180" y="1903506"/>
            <a:ext cx="363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Notification of HIV RDT orders (and incidents)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275AD3-5453-1E1B-39C5-0A66A1EB7F70}"/>
              </a:ext>
            </a:extLst>
          </p:cNvPr>
          <p:cNvCxnSpPr>
            <a:cxnSpLocks/>
          </p:cNvCxnSpPr>
          <p:nvPr/>
        </p:nvCxnSpPr>
        <p:spPr>
          <a:xfrm>
            <a:off x="6919680" y="3009293"/>
            <a:ext cx="0" cy="60460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2C491A9-D6F5-7A11-D5F3-45D075DBD679}"/>
              </a:ext>
            </a:extLst>
          </p:cNvPr>
          <p:cNvCxnSpPr>
            <a:cxnSpLocks/>
          </p:cNvCxnSpPr>
          <p:nvPr/>
        </p:nvCxnSpPr>
        <p:spPr>
          <a:xfrm flipH="1">
            <a:off x="3708736" y="4209039"/>
            <a:ext cx="269333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1A05A90-72B6-57E1-5B4E-D5782E8BDAA6}"/>
              </a:ext>
            </a:extLst>
          </p:cNvPr>
          <p:cNvSpPr txBox="1"/>
          <p:nvPr/>
        </p:nvSpPr>
        <p:spPr>
          <a:xfrm>
            <a:off x="1882488" y="4478618"/>
            <a:ext cx="1511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 testing laboratories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631C303-F075-886E-7502-726C5D0C3FAD}"/>
              </a:ext>
            </a:extLst>
          </p:cNvPr>
          <p:cNvCxnSpPr>
            <a:cxnSpLocks/>
          </p:cNvCxnSpPr>
          <p:nvPr/>
        </p:nvCxnSpPr>
        <p:spPr>
          <a:xfrm flipV="1">
            <a:off x="3843657" y="2806090"/>
            <a:ext cx="2437873" cy="126905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EDB2A57-DFB6-31C1-339C-A3E4D5214585}"/>
              </a:ext>
            </a:extLst>
          </p:cNvPr>
          <p:cNvSpPr txBox="1"/>
          <p:nvPr/>
        </p:nvSpPr>
        <p:spPr>
          <a:xfrm>
            <a:off x="4437938" y="3373914"/>
            <a:ext cx="1186222" cy="430887"/>
          </a:xfrm>
          <a:prstGeom prst="rect">
            <a:avLst/>
          </a:prstGeom>
          <a:solidFill>
            <a:srgbClr val="E7E7E5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/>
              <a:t>Result reporting</a:t>
            </a:r>
          </a:p>
          <a:p>
            <a:r>
              <a:rPr lang="en-US" sz="1400"/>
              <a:t>within 6 weeks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8826D2B-22FF-D2C1-5065-38718A4F4A13}"/>
              </a:ext>
            </a:extLst>
          </p:cNvPr>
          <p:cNvCxnSpPr>
            <a:cxnSpLocks/>
          </p:cNvCxnSpPr>
          <p:nvPr/>
        </p:nvCxnSpPr>
        <p:spPr>
          <a:xfrm flipH="1">
            <a:off x="2472902" y="2468523"/>
            <a:ext cx="34787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12C883B-8851-B2E7-B4D8-C189DA509323}"/>
              </a:ext>
            </a:extLst>
          </p:cNvPr>
          <p:cNvSpPr txBox="1"/>
          <p:nvPr/>
        </p:nvSpPr>
        <p:spPr>
          <a:xfrm>
            <a:off x="6982056" y="3048044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Coordinate with</a:t>
            </a:r>
          </a:p>
          <a:p>
            <a:r>
              <a:rPr lang="en-US" sz="1400"/>
              <a:t> sampling agents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0C5AD8-7192-942D-673A-54A4508B1203}"/>
              </a:ext>
            </a:extLst>
          </p:cNvPr>
          <p:cNvSpPr txBox="1"/>
          <p:nvPr/>
        </p:nvSpPr>
        <p:spPr>
          <a:xfrm>
            <a:off x="6335610" y="548256"/>
            <a:ext cx="252131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Test method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Sampling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Product manufacturing consistency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Incident management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32DD5A-C7AD-84B9-5CDF-2B3BC36792E7}"/>
              </a:ext>
            </a:extLst>
          </p:cNvPr>
          <p:cNvSpPr txBox="1"/>
          <p:nvPr/>
        </p:nvSpPr>
        <p:spPr>
          <a:xfrm>
            <a:off x="2663934" y="2450568"/>
            <a:ext cx="2891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 Communicate results and next steps</a:t>
            </a:r>
          </a:p>
          <a:p>
            <a:pPr algn="ctr"/>
            <a:r>
              <a:rPr lang="en-US" sz="1400"/>
              <a:t>to procurement groups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680F88-DE11-6177-2AA0-653C892AA11C}"/>
              </a:ext>
            </a:extLst>
          </p:cNvPr>
          <p:cNvSpPr txBox="1"/>
          <p:nvPr/>
        </p:nvSpPr>
        <p:spPr>
          <a:xfrm>
            <a:off x="3824069" y="4275931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200 HIV RDT samples mailed</a:t>
            </a:r>
          </a:p>
        </p:txBody>
      </p:sp>
      <p:pic>
        <p:nvPicPr>
          <p:cNvPr id="54" name="Graphic 53" descr="Test tubes with solid fill">
            <a:extLst>
              <a:ext uri="{FF2B5EF4-FFF2-40B4-BE49-F238E27FC236}">
                <a16:creationId xmlns:a16="http://schemas.microsoft.com/office/drawing/2014/main" id="{664E4C44-082B-AF06-C96D-70FFAED386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12117" y="3907779"/>
            <a:ext cx="611988" cy="611988"/>
          </a:xfrm>
          <a:prstGeom prst="rect">
            <a:avLst/>
          </a:prstGeom>
        </p:spPr>
      </p:pic>
      <p:pic>
        <p:nvPicPr>
          <p:cNvPr id="55" name="Graphic 54" descr="Test tubes with solid fill">
            <a:extLst>
              <a:ext uri="{FF2B5EF4-FFF2-40B4-BE49-F238E27FC236}">
                <a16:creationId xmlns:a16="http://schemas.microsoft.com/office/drawing/2014/main" id="{9A1F99F3-B3C8-26BE-5FED-55920C619E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00930" y="3904344"/>
            <a:ext cx="611988" cy="611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9424E-475F-65EA-5C5A-7F87A091C275}"/>
              </a:ext>
            </a:extLst>
          </p:cNvPr>
          <p:cNvSpPr txBox="1"/>
          <p:nvPr/>
        </p:nvSpPr>
        <p:spPr>
          <a:xfrm>
            <a:off x="1024227" y="2768559"/>
            <a:ext cx="135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WHO-prequalified</a:t>
            </a:r>
          </a:p>
          <a:p>
            <a:pPr algn="ctr"/>
            <a:r>
              <a:rPr lang="en-US" sz="1200"/>
              <a:t>HIV RDTS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F0FCA-335C-2AE9-F4E2-C7A8F76F05B1}"/>
              </a:ext>
            </a:extLst>
          </p:cNvPr>
          <p:cNvSpPr/>
          <p:nvPr/>
        </p:nvSpPr>
        <p:spPr>
          <a:xfrm>
            <a:off x="686104" y="2790676"/>
            <a:ext cx="1626013" cy="4193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72EF62-238B-2AE3-11F4-21C25328052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3298"/>
          <a:stretch/>
        </p:blipFill>
        <p:spPr>
          <a:xfrm>
            <a:off x="686104" y="2806090"/>
            <a:ext cx="445560" cy="372293"/>
          </a:xfrm>
          <a:prstGeom prst="rect">
            <a:avLst/>
          </a:prstGeom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9E7AD93-3E43-FA03-7294-7D76939DED31}"/>
              </a:ext>
            </a:extLst>
          </p:cNvPr>
          <p:cNvSpPr/>
          <p:nvPr/>
        </p:nvSpPr>
        <p:spPr>
          <a:xfrm rot="10800000">
            <a:off x="6625742" y="1726108"/>
            <a:ext cx="587580" cy="143655"/>
          </a:xfrm>
          <a:prstGeom prst="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BD10C9-9AB4-6BDA-5E54-54631F17EA66}"/>
              </a:ext>
            </a:extLst>
          </p:cNvPr>
          <p:cNvSpPr/>
          <p:nvPr/>
        </p:nvSpPr>
        <p:spPr>
          <a:xfrm>
            <a:off x="4053378" y="1664268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2B26BE-06F4-130F-E4A3-080107A28345}"/>
              </a:ext>
            </a:extLst>
          </p:cNvPr>
          <p:cNvSpPr/>
          <p:nvPr/>
        </p:nvSpPr>
        <p:spPr>
          <a:xfrm>
            <a:off x="8376204" y="3178383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DEF340-9B28-F05E-3E03-C8BCC758FF56}"/>
              </a:ext>
            </a:extLst>
          </p:cNvPr>
          <p:cNvSpPr/>
          <p:nvPr/>
        </p:nvSpPr>
        <p:spPr>
          <a:xfrm>
            <a:off x="4809709" y="4540118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88C3AC-13AC-9C89-8B1F-4A150DA0609E}"/>
              </a:ext>
            </a:extLst>
          </p:cNvPr>
          <p:cNvSpPr/>
          <p:nvPr/>
        </p:nvSpPr>
        <p:spPr>
          <a:xfrm>
            <a:off x="4893889" y="3131643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E2B659-5C22-676F-27D5-62FFDCF75E5E}"/>
              </a:ext>
            </a:extLst>
          </p:cNvPr>
          <p:cNvSpPr/>
          <p:nvPr/>
        </p:nvSpPr>
        <p:spPr>
          <a:xfrm>
            <a:off x="2929447" y="2714110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70F28D58-6B3B-0EC3-E044-186765FE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</p:spPr>
        <p:txBody>
          <a:bodyPr/>
          <a:lstStyle/>
          <a:p>
            <a:r>
              <a:rPr lang="en-US"/>
              <a:t>USAID Global Health Supply Chain Program</a:t>
            </a:r>
          </a:p>
        </p:txBody>
      </p:sp>
      <p:pic>
        <p:nvPicPr>
          <p:cNvPr id="3" name="Content Placeholder 7" descr="User outline">
            <a:extLst>
              <a:ext uri="{FF2B5EF4-FFF2-40B4-BE49-F238E27FC236}">
                <a16:creationId xmlns:a16="http://schemas.microsoft.com/office/drawing/2014/main" id="{740B068A-2817-24CF-12FE-3BE14AE37E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77514" y="1857010"/>
            <a:ext cx="696394" cy="6963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7A6C51-A332-5380-297E-05EB83668487}"/>
              </a:ext>
            </a:extLst>
          </p:cNvPr>
          <p:cNvSpPr txBox="1"/>
          <p:nvPr/>
        </p:nvSpPr>
        <p:spPr>
          <a:xfrm>
            <a:off x="6291136" y="2402352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GHSC-QA</a:t>
            </a:r>
          </a:p>
        </p:txBody>
      </p:sp>
    </p:spTree>
    <p:extLst>
      <p:ext uri="{BB962C8B-B14F-4D97-AF65-F5344CB8AC3E}">
        <p14:creationId xmlns:p14="http://schemas.microsoft.com/office/powerpoint/2010/main" val="234660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CFC93-407A-65A7-2DDF-5A5C679C85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AB12C-EB11-3C97-C494-C2263F24D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306A54-F02E-9A2F-B153-B442E157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HIV RDT Testing Standardization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FB64D-2BFB-E665-86ED-29954128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93" y="1301453"/>
            <a:ext cx="8361718" cy="32004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Guided by </a:t>
            </a:r>
            <a:r>
              <a:rPr lang="en-US" b="1"/>
              <a:t>ISO 2859-1:1999 Sampling Procedures for Inspection by Attributes</a:t>
            </a:r>
          </a:p>
          <a:p>
            <a:r>
              <a:rPr lang="en-US"/>
              <a:t>Key questions addressed: </a:t>
            </a:r>
          </a:p>
          <a:p>
            <a:pPr marL="458788" lvl="1" indent="-114300"/>
            <a:r>
              <a:rPr lang="en-US"/>
              <a:t>How many HIV RDTs to test?           </a:t>
            </a:r>
            <a:r>
              <a:rPr lang="en-US" b="1"/>
              <a:t>Sample size</a:t>
            </a:r>
          </a:p>
          <a:p>
            <a:pPr marL="458788" lvl="1" indent="-114300"/>
            <a:r>
              <a:rPr lang="en-US"/>
              <a:t>What are the attributes applied to accept or reject a lot?          </a:t>
            </a:r>
            <a:r>
              <a:rPr lang="en-US" b="1"/>
              <a:t>Nonconformant results</a:t>
            </a:r>
          </a:p>
          <a:p>
            <a:pPr marL="458788" lvl="1" indent="-114300">
              <a:lnSpc>
                <a:spcPct val="120000"/>
              </a:lnSpc>
            </a:pPr>
            <a:r>
              <a:rPr lang="en-US"/>
              <a:t>What should be the percent level of defects in a lot that is tolerated by a user?          </a:t>
            </a:r>
            <a:r>
              <a:rPr lang="en-US" b="1"/>
              <a:t>Acceptance quality limits (AQL)</a:t>
            </a:r>
          </a:p>
          <a:p>
            <a:pPr marL="862013" lvl="3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/>
              <a:t>Factors considered: stringency, WHO guidance on HIV RDT sensitivity and specificity, waste</a:t>
            </a:r>
          </a:p>
          <a:p>
            <a:pPr marL="458788" lvl="1" indent="-114300"/>
            <a:r>
              <a:rPr lang="en-US"/>
              <a:t>How should we qualify specimen panels?</a:t>
            </a:r>
          </a:p>
          <a:p>
            <a:pPr marL="862013" lvl="3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/>
              <a:t>Factors considered: specimen types, availability, cost, and storage</a:t>
            </a:r>
          </a:p>
          <a:p>
            <a:pPr marL="458788" lvl="1" indent="-114300"/>
            <a:r>
              <a:rPr lang="en-US"/>
              <a:t>How should the RDTs be monitored?               </a:t>
            </a:r>
            <a:r>
              <a:rPr lang="en-US" b="1"/>
              <a:t>Sampling plan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BA16B6C-2DD0-9926-184B-DE531F39B13D}"/>
              </a:ext>
            </a:extLst>
          </p:cNvPr>
          <p:cNvSpPr/>
          <p:nvPr/>
        </p:nvSpPr>
        <p:spPr>
          <a:xfrm>
            <a:off x="3525482" y="1928198"/>
            <a:ext cx="275063" cy="23187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AF97E0-7C46-8F23-B5E4-E696F3ADD755}"/>
              </a:ext>
            </a:extLst>
          </p:cNvPr>
          <p:cNvSpPr/>
          <p:nvPr/>
        </p:nvSpPr>
        <p:spPr>
          <a:xfrm>
            <a:off x="5541634" y="2254915"/>
            <a:ext cx="275063" cy="23187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29E3328-8C50-4A97-A1EF-76D58F905C86}"/>
              </a:ext>
            </a:extLst>
          </p:cNvPr>
          <p:cNvSpPr/>
          <p:nvPr/>
        </p:nvSpPr>
        <p:spPr>
          <a:xfrm>
            <a:off x="7183060" y="2592387"/>
            <a:ext cx="275063" cy="23187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C5D3627-A9D0-7815-E55E-65C54691FCB2}"/>
              </a:ext>
            </a:extLst>
          </p:cNvPr>
          <p:cNvSpPr/>
          <p:nvPr/>
        </p:nvSpPr>
        <p:spPr>
          <a:xfrm>
            <a:off x="4137349" y="4072320"/>
            <a:ext cx="275063" cy="23187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91B100C-5990-2C13-09DC-36891AF9E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</p:spPr>
        <p:txBody>
          <a:bodyPr/>
          <a:lstStyle/>
          <a:p>
            <a:r>
              <a:rPr lang="en-US"/>
              <a:t>USAID Global Health Supply Chain Program</a:t>
            </a:r>
          </a:p>
        </p:txBody>
      </p:sp>
    </p:spTree>
    <p:extLst>
      <p:ext uri="{BB962C8B-B14F-4D97-AF65-F5344CB8AC3E}">
        <p14:creationId xmlns:p14="http://schemas.microsoft.com/office/powerpoint/2010/main" val="25435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br>
              <a:rPr lang="en-US">
                <a:solidFill>
                  <a:srgbClr val="651D32"/>
                </a:solidFill>
              </a:rPr>
            </a:br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63521704-3EF2-6571-E005-F07F723AD7A6}"/>
              </a:ext>
            </a:extLst>
          </p:cNvPr>
          <p:cNvSpPr txBox="1">
            <a:spLocks/>
          </p:cNvSpPr>
          <p:nvPr/>
        </p:nvSpPr>
        <p:spPr>
          <a:xfrm>
            <a:off x="327096" y="421798"/>
            <a:ext cx="8199870" cy="83099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67B9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Sample Size and Acceptance Quality Limit (AQL) Determination Based on ISO 2859-1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8EA67C-E995-E73A-3D81-5BE63E468C2A}"/>
              </a:ext>
            </a:extLst>
          </p:cNvPr>
          <p:cNvGrpSpPr/>
          <p:nvPr/>
        </p:nvGrpSpPr>
        <p:grpSpPr>
          <a:xfrm>
            <a:off x="367984" y="1561482"/>
            <a:ext cx="3442997" cy="2294396"/>
            <a:chOff x="564500" y="1597576"/>
            <a:chExt cx="3442997" cy="22943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8CBF62-587D-B150-BB8A-055AF930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138801" y="1023275"/>
              <a:ext cx="2294396" cy="344299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DAE357-A1FD-EA98-5673-2001D0B4CCEE}"/>
                </a:ext>
              </a:extLst>
            </p:cNvPr>
            <p:cNvSpPr/>
            <p:nvPr/>
          </p:nvSpPr>
          <p:spPr>
            <a:xfrm>
              <a:off x="2662990" y="1946900"/>
              <a:ext cx="196516" cy="132347"/>
            </a:xfrm>
            <a:prstGeom prst="rect">
              <a:avLst/>
            </a:prstGeom>
            <a:noFill/>
            <a:ln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9EBC9E-7F80-44BF-2038-DB1D3C178978}"/>
                </a:ext>
              </a:extLst>
            </p:cNvPr>
            <p:cNvSpPr/>
            <p:nvPr/>
          </p:nvSpPr>
          <p:spPr>
            <a:xfrm>
              <a:off x="729915" y="3379017"/>
              <a:ext cx="649705" cy="299604"/>
            </a:xfrm>
            <a:prstGeom prst="rect">
              <a:avLst/>
            </a:prstGeom>
            <a:noFill/>
            <a:ln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2609AC-25EB-C928-299E-D5057CE90D37}"/>
                </a:ext>
              </a:extLst>
            </p:cNvPr>
            <p:cNvSpPr/>
            <p:nvPr/>
          </p:nvSpPr>
          <p:spPr>
            <a:xfrm>
              <a:off x="2687048" y="3379017"/>
              <a:ext cx="172458" cy="299604"/>
            </a:xfrm>
            <a:prstGeom prst="rect">
              <a:avLst/>
            </a:prstGeom>
            <a:noFill/>
            <a:ln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DF465E-7046-D148-EB92-723DEA8F2316}"/>
              </a:ext>
            </a:extLst>
          </p:cNvPr>
          <p:cNvGrpSpPr/>
          <p:nvPr/>
        </p:nvGrpSpPr>
        <p:grpSpPr>
          <a:xfrm>
            <a:off x="3931756" y="1260188"/>
            <a:ext cx="4787127" cy="3476243"/>
            <a:chOff x="4052532" y="1260189"/>
            <a:chExt cx="4405972" cy="308477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2C49A2-052E-27B3-2246-7BA5CFE67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713133" y="599588"/>
              <a:ext cx="3084770" cy="4405972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EA325C6-877F-1D2F-78AD-3EC1FC400336}"/>
                </a:ext>
              </a:extLst>
            </p:cNvPr>
            <p:cNvCxnSpPr>
              <a:cxnSpLocks/>
            </p:cNvCxnSpPr>
            <p:nvPr/>
          </p:nvCxnSpPr>
          <p:spPr>
            <a:xfrm>
              <a:off x="4052532" y="2963778"/>
              <a:ext cx="1774763" cy="0"/>
            </a:xfrm>
            <a:prstGeom prst="line">
              <a:avLst/>
            </a:prstGeom>
            <a:ln w="12700">
              <a:solidFill>
                <a:srgbClr val="BA0C2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A94107-2193-8788-6CCA-729421961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1306" y="1668379"/>
              <a:ext cx="0" cy="1299410"/>
            </a:xfrm>
            <a:prstGeom prst="line">
              <a:avLst/>
            </a:prstGeom>
            <a:ln w="12700">
              <a:solidFill>
                <a:srgbClr val="BA0C2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9B71F75-2D5F-DB2D-EA8E-0F6CD26A09B6}"/>
              </a:ext>
            </a:extLst>
          </p:cNvPr>
          <p:cNvSpPr/>
          <p:nvPr/>
        </p:nvSpPr>
        <p:spPr>
          <a:xfrm flipH="1">
            <a:off x="1334429" y="3841708"/>
            <a:ext cx="1408771" cy="25647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1C3603A-0FB7-A878-00EA-A9204F98D00A}"/>
              </a:ext>
            </a:extLst>
          </p:cNvPr>
          <p:cNvSpPr/>
          <p:nvPr/>
        </p:nvSpPr>
        <p:spPr>
          <a:xfrm flipH="1">
            <a:off x="2795239" y="3855878"/>
            <a:ext cx="914406" cy="25647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44E60A-6C56-2384-446D-16A367C5F318}"/>
              </a:ext>
            </a:extLst>
          </p:cNvPr>
          <p:cNvSpPr/>
          <p:nvPr/>
        </p:nvSpPr>
        <p:spPr>
          <a:xfrm>
            <a:off x="5722144" y="2884888"/>
            <a:ext cx="137907" cy="299603"/>
          </a:xfrm>
          <a:prstGeom prst="rect">
            <a:avLst/>
          </a:prstGeom>
          <a:noFill/>
          <a:ln>
            <a:solidFill>
              <a:srgbClr val="BA0C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747D16-B416-14C1-F191-8D5EE9F8893E}"/>
              </a:ext>
            </a:extLst>
          </p:cNvPr>
          <p:cNvSpPr txBox="1"/>
          <p:nvPr/>
        </p:nvSpPr>
        <p:spPr>
          <a:xfrm>
            <a:off x="2012688" y="3900337"/>
            <a:ext cx="7565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Stringency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07D5B-1B36-E137-EB58-D51FF2147649}"/>
              </a:ext>
            </a:extLst>
          </p:cNvPr>
          <p:cNvSpPr txBox="1"/>
          <p:nvPr/>
        </p:nvSpPr>
        <p:spPr>
          <a:xfrm>
            <a:off x="3043193" y="3933732"/>
            <a:ext cx="7565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Stringency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610BC1F-6F7C-AF07-359F-710220F0A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</p:spPr>
        <p:txBody>
          <a:bodyPr/>
          <a:lstStyle/>
          <a:p>
            <a:r>
              <a:rPr lang="en-US"/>
              <a:t>USAID Global Health Supply Chain Program</a:t>
            </a:r>
          </a:p>
        </p:txBody>
      </p:sp>
    </p:spTree>
    <p:extLst>
      <p:ext uri="{BB962C8B-B14F-4D97-AF65-F5344CB8AC3E}">
        <p14:creationId xmlns:p14="http://schemas.microsoft.com/office/powerpoint/2010/main" val="116339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6EE5B-B4CC-688C-4834-39DA89758B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B7723-50ED-52B4-64DD-EBB131589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9274E9-21D5-C8BC-184B-89F7A67EE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4" y="1193786"/>
            <a:ext cx="3938033" cy="3447893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56E82E3A-484D-8C0D-F742-8DBFA01893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8629" y="630343"/>
            <a:ext cx="7772400" cy="461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0067B9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en-US">
                <a:solidFill>
                  <a:schemeClr val="accent6"/>
                </a:solidFill>
              </a:rPr>
              <a:t>Optimal AQL and Testing Level for HIV RDTs: 0.65, S-4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332447-A950-7042-862C-133A3FC0AA83}"/>
              </a:ext>
            </a:extLst>
          </p:cNvPr>
          <p:cNvSpPr txBox="1"/>
          <p:nvPr/>
        </p:nvSpPr>
        <p:spPr>
          <a:xfrm>
            <a:off x="4761668" y="1427355"/>
            <a:ext cx="40795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Sampling plan</a:t>
            </a:r>
          </a:p>
          <a:p>
            <a:r>
              <a:rPr lang="en-US" sz="1400"/>
              <a:t>80 HIV-positive unique specimens with 80 HIV RDTs</a:t>
            </a:r>
          </a:p>
          <a:p>
            <a:r>
              <a:rPr lang="en-US" sz="1400"/>
              <a:t>80 HIV-negative unique specimens with 80 HIV RDTs</a:t>
            </a:r>
          </a:p>
          <a:p>
            <a:r>
              <a:rPr lang="en-US" sz="1400"/>
              <a:t>AQL: accept 1 nonconformant</a:t>
            </a:r>
          </a:p>
          <a:p>
            <a:r>
              <a:rPr lang="en-US" sz="1400"/>
              <a:t>        reject 2 nonconformants</a:t>
            </a:r>
          </a:p>
          <a:p>
            <a:endParaRPr lang="en-US" sz="1400"/>
          </a:p>
          <a:p>
            <a:r>
              <a:rPr lang="en-US" sz="1400"/>
              <a:t>Alternative sampling plan</a:t>
            </a:r>
          </a:p>
          <a:p>
            <a:r>
              <a:rPr lang="en-US" sz="1400"/>
              <a:t>20 positive specimens in quadruplicate with 80 RDTs</a:t>
            </a:r>
          </a:p>
          <a:p>
            <a:r>
              <a:rPr lang="en-US" sz="1400"/>
              <a:t>20 negative specimens in quadruplicate with 80 RDTs</a:t>
            </a:r>
          </a:p>
          <a:p>
            <a:r>
              <a:rPr lang="en-US" sz="1400"/>
              <a:t>AQL: accept 1 nonconformant</a:t>
            </a:r>
          </a:p>
          <a:p>
            <a:r>
              <a:rPr lang="en-US" sz="1400"/>
              <a:t>        reject 2 nonconformants</a:t>
            </a:r>
          </a:p>
          <a:p>
            <a:endParaRPr lang="en-US" sz="140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2E37B5F-BA6A-8504-A886-75858228D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</p:spPr>
        <p:txBody>
          <a:bodyPr/>
          <a:lstStyle/>
          <a:p>
            <a:r>
              <a:rPr lang="en-US"/>
              <a:t>USAID Global Health Supply Chain Program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396C2EC-8C2B-5625-0A93-8B28A4D89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770" y="4669254"/>
            <a:ext cx="419661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457056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(4), e0284175. https://doi.org/10.1371/journal.pone.0284175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2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4DA30-31AE-5F62-93D1-6C6EC2FE39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AB1CF-54BA-F396-1197-D6A43ACEA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7D55-6733-38E8-2F9A-67E953500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3F96CE-C2A2-3FDC-2AC3-0F57E41A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99" y="242672"/>
            <a:ext cx="2604209" cy="2308324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A Snapshot of HIV Specimen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Panel Qualification 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Outcomes 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With 5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HIV RDT Brands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D0E42F-145A-4DD8-DE95-607C25B32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99" y="0"/>
            <a:ext cx="6204562" cy="5184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A8F1B3-D1C6-A857-E6CD-8BAC9005A5EC}"/>
              </a:ext>
            </a:extLst>
          </p:cNvPr>
          <p:cNvSpPr txBox="1"/>
          <p:nvPr/>
        </p:nvSpPr>
        <p:spPr>
          <a:xfrm>
            <a:off x="205899" y="2706029"/>
            <a:ext cx="27335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80 HIV-positive specimens and 80 HIV-negative specimens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Each specimen in 4 replicate/panel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3 lots per brand of HIV RDTs tested</a:t>
            </a:r>
          </a:p>
          <a:p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42830-E2B7-DF97-F010-E29B268059A4}"/>
              </a:ext>
            </a:extLst>
          </p:cNvPr>
          <p:cNvSpPr/>
          <p:nvPr/>
        </p:nvSpPr>
        <p:spPr>
          <a:xfrm>
            <a:off x="2986029" y="26558"/>
            <a:ext cx="762632" cy="127430"/>
          </a:xfrm>
          <a:prstGeom prst="rect">
            <a:avLst/>
          </a:prstGeom>
          <a:noFill/>
          <a:ln w="28575">
            <a:solidFill>
              <a:srgbClr val="002F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E94E9C-C700-A47B-379D-B27E8A4D6479}"/>
              </a:ext>
            </a:extLst>
          </p:cNvPr>
          <p:cNvSpPr/>
          <p:nvPr/>
        </p:nvSpPr>
        <p:spPr>
          <a:xfrm>
            <a:off x="6173781" y="26558"/>
            <a:ext cx="762632" cy="127430"/>
          </a:xfrm>
          <a:prstGeom prst="rect">
            <a:avLst/>
          </a:prstGeom>
          <a:noFill/>
          <a:ln w="28575">
            <a:solidFill>
              <a:srgbClr val="002F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00D0C-24F3-A135-6CDD-655BD11019DC}"/>
              </a:ext>
            </a:extLst>
          </p:cNvPr>
          <p:cNvSpPr/>
          <p:nvPr/>
        </p:nvSpPr>
        <p:spPr>
          <a:xfrm>
            <a:off x="1478388" y="4334946"/>
            <a:ext cx="182122" cy="155033"/>
          </a:xfrm>
          <a:prstGeom prst="rect">
            <a:avLst/>
          </a:prstGeom>
          <a:solidFill>
            <a:srgbClr val="FF0000"/>
          </a:solidFill>
          <a:ln>
            <a:solidFill>
              <a:srgbClr val="F12B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1118F1-1EEF-BF1A-F635-62DA01B5A81E}"/>
              </a:ext>
            </a:extLst>
          </p:cNvPr>
          <p:cNvSpPr/>
          <p:nvPr/>
        </p:nvSpPr>
        <p:spPr>
          <a:xfrm>
            <a:off x="1481608" y="4094625"/>
            <a:ext cx="182122" cy="15503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A58D2-6DED-4E7A-82E1-919208F553E3}"/>
              </a:ext>
            </a:extLst>
          </p:cNvPr>
          <p:cNvSpPr txBox="1"/>
          <p:nvPr/>
        </p:nvSpPr>
        <p:spPr>
          <a:xfrm>
            <a:off x="1624519" y="4029468"/>
            <a:ext cx="707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Reactive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77CD4C-5366-D207-0CE0-945C3E3D323A}"/>
              </a:ext>
            </a:extLst>
          </p:cNvPr>
          <p:cNvSpPr txBox="1"/>
          <p:nvPr/>
        </p:nvSpPr>
        <p:spPr>
          <a:xfrm>
            <a:off x="1641546" y="4245395"/>
            <a:ext cx="1004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Non-reactive</a:t>
            </a:r>
          </a:p>
        </p:txBody>
      </p:sp>
    </p:spTree>
    <p:extLst>
      <p:ext uri="{BB962C8B-B14F-4D97-AF65-F5344CB8AC3E}">
        <p14:creationId xmlns:p14="http://schemas.microsoft.com/office/powerpoint/2010/main" val="333450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E9DB9-BCA2-2882-8C55-457A7B6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E012-EC0C-1649-A039-CB178266D114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CA130-C52C-3D0D-9F85-0610A368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CBC5D4-CA61-0B61-ACD7-142FA660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7630"/>
            <a:ext cx="7772400" cy="465370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HIV RDT Sampling Plan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BEC0EC8-F82F-D22B-C8DC-F9E7DD7A0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1A67D1E-E90E-ED26-AE01-B448BE8B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04" y="3572902"/>
            <a:ext cx="452239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aseline="3000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" panose="020B0502040504020204" pitchFamily="34" charset="0"/>
              </a:rPr>
              <a:t>Qualification score determination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anose="02020603050405020304" pitchFamily="18" charset="0"/>
                <a:cs typeface="Noto Sans" panose="020B0502040504020204" pitchFamily="34" charset="0"/>
              </a:rPr>
              <a:t>For 80 positives and 80 negatives; AQL 0.65, 1 accept/2 reject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Noto Sans" panose="020B0502040504020204" pitchFamily="34" charset="0"/>
              </a:rPr>
              <a:t>If a lot is accepted with 0 nonconformities, add 5 to the qualification score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Noto Sans"/>
              </a:rPr>
              <a:t>If a lot is accepted with 1 nonconformity, add 1 to the qualification score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aseline="0">
                <a:solidFill>
                  <a:srgbClr val="000000"/>
                </a:solidFill>
                <a:latin typeface="+mj-lt"/>
                <a:cs typeface="Noto Sans" panose="020B0502040504020204" pitchFamily="34" charset="0"/>
              </a:rPr>
              <a:t>Any lot not accepted results in the qualification score being reset to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aseline="0">
              <a:solidFill>
                <a:srgbClr val="000000"/>
              </a:solidFill>
              <a:latin typeface="+mj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baseline="0">
              <a:solidFill>
                <a:srgbClr val="000000"/>
              </a:solidFill>
              <a:latin typeface="+mj-lt"/>
              <a:cs typeface="Noto Sans" panose="020B0502040504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A5C3C0-C382-AE20-B513-F3521913D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250739"/>
              </p:ext>
            </p:extLst>
          </p:nvPr>
        </p:nvGraphicFramePr>
        <p:xfrm>
          <a:off x="761234" y="1108347"/>
          <a:ext cx="707806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613">
                  <a:extLst>
                    <a:ext uri="{9D8B030D-6E8A-4147-A177-3AD203B41FA5}">
                      <a16:colId xmlns:a16="http://schemas.microsoft.com/office/drawing/2014/main" val="3610325405"/>
                    </a:ext>
                  </a:extLst>
                </a:gridCol>
                <a:gridCol w="1415613">
                  <a:extLst>
                    <a:ext uri="{9D8B030D-6E8A-4147-A177-3AD203B41FA5}">
                      <a16:colId xmlns:a16="http://schemas.microsoft.com/office/drawing/2014/main" val="3515796047"/>
                    </a:ext>
                  </a:extLst>
                </a:gridCol>
                <a:gridCol w="1415613">
                  <a:extLst>
                    <a:ext uri="{9D8B030D-6E8A-4147-A177-3AD203B41FA5}">
                      <a16:colId xmlns:a16="http://schemas.microsoft.com/office/drawing/2014/main" val="1800324818"/>
                    </a:ext>
                  </a:extLst>
                </a:gridCol>
                <a:gridCol w="1415613">
                  <a:extLst>
                    <a:ext uri="{9D8B030D-6E8A-4147-A177-3AD203B41FA5}">
                      <a16:colId xmlns:a16="http://schemas.microsoft.com/office/drawing/2014/main" val="800912588"/>
                    </a:ext>
                  </a:extLst>
                </a:gridCol>
                <a:gridCol w="1415613">
                  <a:extLst>
                    <a:ext uri="{9D8B030D-6E8A-4147-A177-3AD203B41FA5}">
                      <a16:colId xmlns:a16="http://schemas.microsoft.com/office/drawing/2014/main" val="348740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Qualification score*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Minimum lots tested to reach next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Test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Sample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4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Testing level 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 positive and </a:t>
                      </a:r>
                    </a:p>
                    <a:p>
                      <a:pPr algn="ctr"/>
                      <a:r>
                        <a:rPr lang="en-US" sz="1200"/>
                        <a:t>80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82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Testing level 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80 positive and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80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10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Testing level 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Skip lot 1 in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80 positive and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80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Testing level 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 per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 positive and </a:t>
                      </a:r>
                    </a:p>
                    <a:p>
                      <a:pPr algn="ctr"/>
                      <a:r>
                        <a:rPr lang="en-US" sz="1200"/>
                        <a:t>20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4812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2696F1-9F5E-AE0C-1F42-1F296069D29E}"/>
              </a:ext>
            </a:extLst>
          </p:cNvPr>
          <p:cNvSpPr txBox="1"/>
          <p:nvPr/>
        </p:nvSpPr>
        <p:spPr>
          <a:xfrm>
            <a:off x="6240054" y="4538070"/>
            <a:ext cx="269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ISO 2859-3: Skip lot sampling procedure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4DE40D8-7525-600C-38A0-01F835C52A02}"/>
              </a:ext>
            </a:extLst>
          </p:cNvPr>
          <p:cNvSpPr txBox="1">
            <a:spLocks/>
          </p:cNvSpPr>
          <p:nvPr/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solidFill>
                  <a:schemeClr val="accent3"/>
                </a:solidFill>
              </a:rPr>
              <a:t>USAID Global Health Supply Chain Program</a:t>
            </a:r>
          </a:p>
        </p:txBody>
      </p:sp>
    </p:spTree>
    <p:extLst>
      <p:ext uri="{BB962C8B-B14F-4D97-AF65-F5344CB8AC3E}">
        <p14:creationId xmlns:p14="http://schemas.microsoft.com/office/powerpoint/2010/main" val="263144973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en_x0020_with_x0020_Seclore xmlns="87b217dc-687f-4314-b0eb-e3705371ced8" xsi:nil="true"/>
    <SharedWithUsers xmlns="40f15927-14bf-4a17-acab-cd3bab6f4b2f">
      <UserInfo>
        <DisplayName>David Jenkins</DisplayName>
        <AccountId>16</AccountId>
        <AccountType/>
      </UserInfo>
      <UserInfo>
        <DisplayName>Roger Peck</DisplayName>
        <AccountId>204</AccountId>
        <AccountType/>
      </UserInfo>
      <UserInfo>
        <DisplayName>Arno Hensens</DisplayName>
        <AccountId>35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BC4F33BF00D4EA9E1873DAED1B49A" ma:contentTypeVersion="14" ma:contentTypeDescription="Create a new document." ma:contentTypeScope="" ma:versionID="e35c6961bdc316482815df9048ecba28">
  <xsd:schema xmlns:xsd="http://www.w3.org/2001/XMLSchema" xmlns:xs="http://www.w3.org/2001/XMLSchema" xmlns:p="http://schemas.microsoft.com/office/2006/metadata/properties" xmlns:ns2="87b217dc-687f-4314-b0eb-e3705371ced8" xmlns:ns3="40f15927-14bf-4a17-acab-cd3bab6f4b2f" targetNamespace="http://schemas.microsoft.com/office/2006/metadata/properties" ma:root="true" ma:fieldsID="524c7b3abc5c6b7d09a34adb101610af" ns2:_="" ns3:_="">
    <xsd:import namespace="87b217dc-687f-4314-b0eb-e3705371ced8"/>
    <xsd:import namespace="40f15927-14bf-4a17-acab-cd3bab6f4b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Open_x0020_with_x0020_Seclo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217dc-687f-4314-b0eb-e3705371ce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en_x0020_with_x0020_Seclore" ma:index="21" nillable="true" ma:displayName="Open with Seclore" ma:hidden="true" ma:internalName="Open_x0020_with_x0020_Seclor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15927-14bf-4a17-acab-cd3bab6f4b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B1C829-EF94-47EF-BEBC-45D89611A3E9}">
  <ds:schemaRefs>
    <ds:schemaRef ds:uri="http://schemas.microsoft.com/office/2006/documentManagement/types"/>
    <ds:schemaRef ds:uri="http://purl.org/dc/terms/"/>
    <ds:schemaRef ds:uri="87b217dc-687f-4314-b0eb-e3705371ced8"/>
    <ds:schemaRef ds:uri="http://www.w3.org/XML/1998/namespace"/>
    <ds:schemaRef ds:uri="http://purl.org/dc/dcmitype/"/>
    <ds:schemaRef ds:uri="http://purl.org/dc/elements/1.1/"/>
    <ds:schemaRef ds:uri="40f15927-14bf-4a17-acab-cd3bab6f4b2f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E51241-C6EB-4F5C-ABE4-7E417FAC5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4F627-D6B7-4CFB-8E1D-A6C4D226D2D7}">
  <ds:schemaRefs>
    <ds:schemaRef ds:uri="40f15927-14bf-4a17-acab-cd3bab6f4b2f"/>
    <ds:schemaRef ds:uri="87b217dc-687f-4314-b0eb-e3705371ce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1212</Words>
  <Application>Microsoft Office PowerPoint</Application>
  <PresentationFormat>Custom</PresentationFormat>
  <Paragraphs>216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Gill Sans MT</vt:lpstr>
      <vt:lpstr>Times New Roman</vt:lpstr>
      <vt:lpstr>Wingdings</vt:lpstr>
      <vt:lpstr>16.9-Template_4.29.2016</vt:lpstr>
      <vt:lpstr> Advancing PEPFAR Program Quality Assurance Through HIV Rapid Diagnostic Test Lot Testing </vt:lpstr>
      <vt:lpstr>Agenda</vt:lpstr>
      <vt:lpstr>USAID Global Health Supply Chain-Quality Assurance Program (GHSC-QA)</vt:lpstr>
      <vt:lpstr>GHSC HIV RDT Lot Testing Program</vt:lpstr>
      <vt:lpstr>HIV RDT Testing Standardization</vt:lpstr>
      <vt:lpstr> </vt:lpstr>
      <vt:lpstr>Optimal AQL and Testing Level for HIV RDTs: 0.65, S-4</vt:lpstr>
      <vt:lpstr>A Snapshot of HIV Specimen Panel Qualification  Outcomes  With 5 HIV RDT Brands</vt:lpstr>
      <vt:lpstr>HIV RDT Sampling Plan</vt:lpstr>
      <vt:lpstr> HIV and HIV/Syphilis RDT Lot Testing Outcomes</vt:lpstr>
      <vt:lpstr>Investigation Resulted in Improvements to the Instructions for Use for a HIV Rapid Diagnostic Test</vt:lpstr>
      <vt:lpstr>A Smaller Scale Lot Testing Method</vt:lpstr>
      <vt:lpstr>Acknowledgments</vt:lpstr>
      <vt:lpstr>Thank you!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Ashini Fernando</cp:lastModifiedBy>
  <cp:revision>2</cp:revision>
  <dcterms:created xsi:type="dcterms:W3CDTF">2016-05-03T19:58:32Z</dcterms:created>
  <dcterms:modified xsi:type="dcterms:W3CDTF">2024-08-23T17:44:20Z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0x010100923BC4F33BF00D4EA9E1873DAED1B49A</vt:lpwstr>
  </property>
  <property fmtid="{D5CDD505-2E9C-101B-9397-08002B2CF9AE}" pid="3" name="Order">
    <vt:r8>247900</vt:r8>
  </property>
</Properties>
</file>